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sldIdLst>
    <p:sldId id="257" r:id="rId2"/>
    <p:sldId id="299" r:id="rId3"/>
    <p:sldId id="258" r:id="rId4"/>
    <p:sldId id="300" r:id="rId5"/>
    <p:sldId id="318" r:id="rId6"/>
    <p:sldId id="330" r:id="rId7"/>
    <p:sldId id="340" r:id="rId8"/>
    <p:sldId id="331" r:id="rId9"/>
    <p:sldId id="343" r:id="rId10"/>
    <p:sldId id="332" r:id="rId11"/>
    <p:sldId id="328" r:id="rId12"/>
    <p:sldId id="329" r:id="rId13"/>
    <p:sldId id="334" r:id="rId14"/>
    <p:sldId id="333" r:id="rId15"/>
    <p:sldId id="335" r:id="rId16"/>
    <p:sldId id="336" r:id="rId17"/>
    <p:sldId id="341" r:id="rId18"/>
    <p:sldId id="342" r:id="rId19"/>
    <p:sldId id="324" r:id="rId20"/>
    <p:sldId id="327" r:id="rId21"/>
    <p:sldId id="337" r:id="rId22"/>
    <p:sldId id="338" r:id="rId23"/>
    <p:sldId id="339" r:id="rId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66" autoAdjust="0"/>
    <p:restoredTop sz="94599"/>
  </p:normalViewPr>
  <p:slideViewPr>
    <p:cSldViewPr snapToGrid="0" snapToObjects="1">
      <p:cViewPr varScale="1">
        <p:scale>
          <a:sx n="101" d="100"/>
          <a:sy n="101" d="100"/>
        </p:scale>
        <p:origin x="93" y="3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C3409-75B0-4BEE-A1DF-08A9A28289C1}" type="datetimeFigureOut">
              <a:rPr lang="en-US" smtClean="0"/>
              <a:t>6/23/2020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4D7DA-CADD-469A-8C4D-0945E0B31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07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1B56-477B-4AE7-8956-859114D8EB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8356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2463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3269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6199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0594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8944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8527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1761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3651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9203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32644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489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10" Type="http://schemas.openxmlformats.org/officeDocument/2006/relationships/image" Target="../media/image26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hkioq?x=1qqt&amp;i=2tig8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d3dzrc1XX66Ba89B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3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FF13C0C-CF97-4D6B-917E-31AF895CD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228050" cy="10609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5BF2747-2E13-4890-AD0C-437506377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040" y="1070453"/>
            <a:ext cx="7411920" cy="50687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7BA5B5-C6B8-4D81-B0D6-99AEFD2F8356}"/>
              </a:ext>
            </a:extLst>
          </p:cNvPr>
          <p:cNvSpPr txBox="1"/>
          <p:nvPr/>
        </p:nvSpPr>
        <p:spPr>
          <a:xfrm>
            <a:off x="3159251" y="3135422"/>
            <a:ext cx="4976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나는 빵을 먹는데 동생은 빵을 안 먹어요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09A69F4-047D-4A6C-969E-F2671DCAE9A0}"/>
              </a:ext>
            </a:extLst>
          </p:cNvPr>
          <p:cNvSpPr txBox="1"/>
          <p:nvPr/>
        </p:nvSpPr>
        <p:spPr>
          <a:xfrm>
            <a:off x="3392801" y="4001277"/>
            <a:ext cx="4976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오늘은 학교에 가는데 내일은 학교에 안 가요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2DE102-ECBB-47A8-9FB7-487BF94B715D}"/>
              </a:ext>
            </a:extLst>
          </p:cNvPr>
          <p:cNvSpPr txBox="1"/>
          <p:nvPr/>
        </p:nvSpPr>
        <p:spPr>
          <a:xfrm>
            <a:off x="2987833" y="4907210"/>
            <a:ext cx="4976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세라는 노래를 잘하는데 춤을 </a:t>
            </a:r>
            <a:r>
              <a:rPr lang="ko-KR" altLang="en-US" b="1" dirty="0" smtClean="0">
                <a:solidFill>
                  <a:srgbClr val="FF0000"/>
                </a:solidFill>
              </a:rPr>
              <a:t>못 춰요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851E8BB-93C3-458E-8367-47570BAB215F}"/>
              </a:ext>
            </a:extLst>
          </p:cNvPr>
          <p:cNvSpPr txBox="1"/>
          <p:nvPr/>
        </p:nvSpPr>
        <p:spPr>
          <a:xfrm>
            <a:off x="3024567" y="5779977"/>
            <a:ext cx="4976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언니는 날씬한데 나는 조금 통통해요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84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ADA8230-38A7-4098-BC91-56641FA2F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9255" b="77107"/>
          <a:stretch/>
        </p:blipFill>
        <p:spPr>
          <a:xfrm>
            <a:off x="6926134" y="2132622"/>
            <a:ext cx="851049" cy="654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A8130CC-DADF-4AD3-B743-9477D46C4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555222" cy="8199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F058C81-5A0E-42B4-8DBD-E0AB30F1D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148898"/>
            <a:ext cx="7699013" cy="6547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EED7386-EF64-439B-951B-A4905BCCA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75" y="1905668"/>
            <a:ext cx="2896958" cy="20119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5DBC964-8C7B-489E-8C37-CBD695BD4B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1703" y="1931825"/>
            <a:ext cx="2812586" cy="19651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169D6A7-E596-4E8F-A122-7763449429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355" y="3917659"/>
            <a:ext cx="2847978" cy="19858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E31E3F2-9896-4C7B-BE50-614165545E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1704" y="3917659"/>
            <a:ext cx="2812586" cy="19442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7393F9D-4BF5-417A-AE70-68BE49DCF4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2563" y="2651373"/>
            <a:ext cx="4277082" cy="20674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010A74B-B9F6-4CBF-AA8A-9549622496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75649" y="4110606"/>
            <a:ext cx="802276" cy="6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8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C1EB832-99EF-486E-B7A8-F6B884A72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042"/>
            <a:ext cx="3548543" cy="10341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C9700B6-FAEA-4916-B952-8C8D58173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9802" y="1559149"/>
            <a:ext cx="9072395" cy="3739702"/>
          </a:xfrm>
          <a:prstGeom prst="rect">
            <a:avLst/>
          </a:prstGeom>
        </p:spPr>
      </p:pic>
      <p:pic>
        <p:nvPicPr>
          <p:cNvPr id="4" name="Track 008">
            <a:hlinkClick r:id="" action="ppaction://media"/>
            <a:extLst>
              <a:ext uri="{FF2B5EF4-FFF2-40B4-BE49-F238E27FC236}">
                <a16:creationId xmlns:a16="http://schemas.microsoft.com/office/drawing/2014/main" xmlns="" id="{D13F4398-363E-4DB5-A76E-09CE87BCBF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2197" y="1559149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0FC9A629-65CE-416F-916D-FFB1246A301E}"/>
              </a:ext>
            </a:extLst>
          </p:cNvPr>
          <p:cNvSpPr/>
          <p:nvPr/>
        </p:nvSpPr>
        <p:spPr>
          <a:xfrm>
            <a:off x="2325925" y="3289571"/>
            <a:ext cx="327170" cy="327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C1EB832-99EF-486E-B7A8-F6B884A72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042"/>
            <a:ext cx="3548543" cy="10341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C011815-D2BB-4541-9B04-A9C4CDA88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5667" y="1093231"/>
            <a:ext cx="7560666" cy="49636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88DF42C-2116-4C65-866C-1163D57903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6333" y="1093231"/>
            <a:ext cx="865239" cy="745435"/>
          </a:xfrm>
          <a:prstGeom prst="rect">
            <a:avLst/>
          </a:prstGeom>
        </p:spPr>
      </p:pic>
      <p:pic>
        <p:nvPicPr>
          <p:cNvPr id="7" name="Track 008">
            <a:hlinkClick r:id="" action="ppaction://media"/>
            <a:extLst>
              <a:ext uri="{FF2B5EF4-FFF2-40B4-BE49-F238E27FC236}">
                <a16:creationId xmlns:a16="http://schemas.microsoft.com/office/drawing/2014/main" xmlns="" id="{6E48048F-374D-49EC-B6B3-531F48EAF5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04152" y="1890331"/>
            <a:ext cx="609600" cy="6096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25EAC254-282F-42F8-BD81-01CD676DE9BC}"/>
              </a:ext>
            </a:extLst>
          </p:cNvPr>
          <p:cNvSpPr/>
          <p:nvPr/>
        </p:nvSpPr>
        <p:spPr>
          <a:xfrm>
            <a:off x="5419289" y="1546382"/>
            <a:ext cx="327170" cy="327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D471A57-E71D-453F-B585-FB33491F467B}"/>
              </a:ext>
            </a:extLst>
          </p:cNvPr>
          <p:cNvSpPr txBox="1"/>
          <p:nvPr/>
        </p:nvSpPr>
        <p:spPr>
          <a:xfrm>
            <a:off x="5332880" y="3857114"/>
            <a:ext cx="4976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공원에 갔어요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FFE15CE-391D-4FED-A6C0-5F86D9E25DBD}"/>
              </a:ext>
            </a:extLst>
          </p:cNvPr>
          <p:cNvSpPr/>
          <p:nvPr/>
        </p:nvSpPr>
        <p:spPr>
          <a:xfrm>
            <a:off x="7392100" y="5008965"/>
            <a:ext cx="225764" cy="2257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10EE6EA-74AF-4C37-AF62-47FE8BF7D688}"/>
              </a:ext>
            </a:extLst>
          </p:cNvPr>
          <p:cNvSpPr/>
          <p:nvPr/>
        </p:nvSpPr>
        <p:spPr>
          <a:xfrm>
            <a:off x="7393498" y="5413035"/>
            <a:ext cx="225764" cy="2257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xmlns="" id="{2ED7DB2B-5842-4122-A3F8-6FAF812F39E8}"/>
              </a:ext>
            </a:extLst>
          </p:cNvPr>
          <p:cNvSpPr/>
          <p:nvPr/>
        </p:nvSpPr>
        <p:spPr>
          <a:xfrm>
            <a:off x="7351553" y="5771626"/>
            <a:ext cx="341152" cy="362880"/>
          </a:xfrm>
          <a:prstGeom prst="mathMultiply">
            <a:avLst>
              <a:gd name="adj1" fmla="val 1368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9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D5587A-D1FB-454A-B702-333092F09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58268" cy="10135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1137675-B2CA-41D8-859D-CECBA3A6F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79" y="1256525"/>
            <a:ext cx="5646791" cy="30126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B7770A1-4890-4D99-96DA-6146ABD24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127" y="1337355"/>
            <a:ext cx="6102593" cy="46481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BC9F4DA-8016-40BD-8851-892742A11339}"/>
              </a:ext>
            </a:extLst>
          </p:cNvPr>
          <p:cNvSpPr txBox="1"/>
          <p:nvPr/>
        </p:nvSpPr>
        <p:spPr>
          <a:xfrm>
            <a:off x="6389893" y="1600475"/>
            <a:ext cx="4976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세라에 대한 이야기예요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5DDD8D-7E3D-4D49-9DA2-4E6C21792D6F}"/>
              </a:ext>
            </a:extLst>
          </p:cNvPr>
          <p:cNvSpPr txBox="1"/>
          <p:nvPr/>
        </p:nvSpPr>
        <p:spPr>
          <a:xfrm>
            <a:off x="6349346" y="2440773"/>
            <a:ext cx="4976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2</a:t>
            </a:r>
            <a:r>
              <a:rPr lang="ko-KR" altLang="en-US" b="1" dirty="0" smtClean="0">
                <a:solidFill>
                  <a:srgbClr val="FF0000"/>
                </a:solidFill>
              </a:rPr>
              <a:t>학년이예요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xmlns="" id="{B98738D6-3A31-4DAC-8D5A-84BB4EA9F904}"/>
              </a:ext>
            </a:extLst>
          </p:cNvPr>
          <p:cNvSpPr/>
          <p:nvPr/>
        </p:nvSpPr>
        <p:spPr>
          <a:xfrm>
            <a:off x="9784360" y="3323736"/>
            <a:ext cx="341152" cy="362880"/>
          </a:xfrm>
          <a:prstGeom prst="mathMultiply">
            <a:avLst>
              <a:gd name="adj1" fmla="val 1368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DE889842-D4AF-4BC5-955E-E1099C50A970}"/>
              </a:ext>
            </a:extLst>
          </p:cNvPr>
          <p:cNvSpPr/>
          <p:nvPr/>
        </p:nvSpPr>
        <p:spPr>
          <a:xfrm>
            <a:off x="9850077" y="3691892"/>
            <a:ext cx="225764" cy="2257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AF9BF91-74B9-4185-86A9-7E2BD21CCF36}"/>
              </a:ext>
            </a:extLst>
          </p:cNvPr>
          <p:cNvSpPr/>
          <p:nvPr/>
        </p:nvSpPr>
        <p:spPr>
          <a:xfrm>
            <a:off x="9859864" y="4020461"/>
            <a:ext cx="225764" cy="2257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E3EC598-E7B9-494B-82C4-75807DEE8D64}"/>
              </a:ext>
            </a:extLst>
          </p:cNvPr>
          <p:cNvSpPr/>
          <p:nvPr/>
        </p:nvSpPr>
        <p:spPr>
          <a:xfrm>
            <a:off x="10434793" y="4805297"/>
            <a:ext cx="290080" cy="2900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4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55A73D-E92C-421A-9C5B-2B3E537BD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3355596" cy="11031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376C27C-5BCB-4D6F-BE90-C56005459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07" y="1205710"/>
            <a:ext cx="5823013" cy="29720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37459E8-AE8E-41A2-9F1D-5F0108599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383" y="1157287"/>
            <a:ext cx="5687142" cy="23409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8BE3E9F-5B9D-4790-B8D2-B1237FA90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548" y="3601766"/>
            <a:ext cx="5606554" cy="234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9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DB8247-A99A-44C5-8143-DCB6F3636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48465" cy="7056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1F49C96-085B-4F07-B8EB-094CB0575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819" y="352839"/>
            <a:ext cx="2792361" cy="7056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224D258-A942-4264-BD14-C68D49F86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319" y="1350073"/>
            <a:ext cx="5461683" cy="474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8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05D19D-B23E-4DCC-8228-894DABCFD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813" y="797454"/>
            <a:ext cx="4180604" cy="10565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DC913C-C4F6-4C91-AC10-29B68D89A3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28"/>
          <a:stretch/>
        </p:blipFill>
        <p:spPr>
          <a:xfrm>
            <a:off x="2824292" y="2603501"/>
            <a:ext cx="7571613" cy="24753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20541E8-5C11-43C0-AFE8-0FDBD39B1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48465" cy="7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6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2962D7-ABDC-491B-91CB-341951E24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732"/>
            <a:ext cx="10515600" cy="876956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[</a:t>
            </a:r>
            <a:r>
              <a:rPr lang="ko-KR" altLang="en-US" b="1" dirty="0" smtClean="0">
                <a:solidFill>
                  <a:srgbClr val="002060"/>
                </a:solidFill>
              </a:rPr>
              <a:t>책 토론</a:t>
            </a:r>
            <a:r>
              <a:rPr lang="en-US" altLang="ko-KR" b="1" dirty="0">
                <a:solidFill>
                  <a:srgbClr val="002060"/>
                </a:solidFill>
              </a:rPr>
              <a:t>] </a:t>
            </a:r>
            <a:r>
              <a:rPr lang="ko-KR" altLang="en-US" b="1" dirty="0">
                <a:solidFill>
                  <a:srgbClr val="002060"/>
                </a:solidFill>
              </a:rPr>
              <a:t>자린고비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C2F187-F565-43FF-AF80-EBA17ADDC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2249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3</a:t>
            </a:r>
            <a:r>
              <a:rPr lang="ko-KR" altLang="en-US" sz="2000" dirty="0"/>
              <a:t>과 </a:t>
            </a:r>
            <a:r>
              <a:rPr lang="en-US" altLang="ko-KR" sz="2000" dirty="0"/>
              <a:t>pdf </a:t>
            </a:r>
            <a:r>
              <a:rPr lang="ko-KR" altLang="en-US" sz="2000" dirty="0"/>
              <a:t>파일을 </a:t>
            </a:r>
            <a:r>
              <a:rPr lang="ko-KR" altLang="en-US" sz="2000" dirty="0" smtClean="0"/>
              <a:t>참고해 주세요</a:t>
            </a:r>
            <a:r>
              <a:rPr lang="en-US" altLang="ko-KR" sz="2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000" dirty="0"/>
              <a:t>자린고비라는 별명이 존재하는데</a:t>
            </a:r>
            <a:r>
              <a:rPr lang="en-US" altLang="ko-KR" sz="2000" dirty="0"/>
              <a:t>, </a:t>
            </a:r>
            <a:r>
              <a:rPr lang="ko-KR" altLang="en-US" sz="2000" dirty="0"/>
              <a:t>이것이 어떤 의미이고 유래가 무엇인지 알아보는 기회가 될 것입니다</a:t>
            </a:r>
            <a:r>
              <a:rPr lang="en-US" altLang="ko-KR" sz="2000" dirty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2776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712116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https://quizlet.com/_8hkioq?x=1qqt&amp;i=2tig8t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/>
              <a:t>Workbook </a:t>
            </a:r>
            <a:r>
              <a:rPr lang="en-US" dirty="0" smtClean="0"/>
              <a:t>P. 16-17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b="1" dirty="0"/>
              <a:t>학습 목표</a:t>
            </a:r>
            <a:endParaRPr lang="en-US" sz="40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31703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300" dirty="0"/>
              <a:t>말하기</a:t>
            </a:r>
            <a:r>
              <a:rPr lang="en-US" altLang="ko-KR" sz="2300" dirty="0"/>
              <a:t>: </a:t>
            </a:r>
            <a:r>
              <a:rPr lang="ko-KR" altLang="en-US" sz="2300" dirty="0"/>
              <a:t>좋아하는 것과 싫어하는 것을 설명할 수 있다</a:t>
            </a:r>
            <a:r>
              <a:rPr lang="en-US" altLang="ko-KR" sz="2300" dirty="0"/>
              <a:t>.</a:t>
            </a:r>
          </a:p>
          <a:p>
            <a:r>
              <a:rPr lang="ko-KR" altLang="en-US" sz="2300" dirty="0"/>
              <a:t>듣기</a:t>
            </a:r>
            <a:r>
              <a:rPr lang="en-US" altLang="ko-KR" sz="2300" dirty="0"/>
              <a:t>: </a:t>
            </a:r>
            <a:r>
              <a:rPr lang="ko-KR" altLang="en-US" sz="2300" dirty="0"/>
              <a:t>가족과 함께 한 일에 대한 대화를 듣고 이해할 수 있다</a:t>
            </a:r>
            <a:r>
              <a:rPr lang="en-US" altLang="ko-KR" sz="2300" dirty="0"/>
              <a:t>.</a:t>
            </a:r>
          </a:p>
          <a:p>
            <a:r>
              <a:rPr lang="ko-KR" altLang="en-US" sz="2300" dirty="0"/>
              <a:t>읽기</a:t>
            </a:r>
            <a:r>
              <a:rPr lang="en-US" altLang="ko-KR" sz="2300" dirty="0"/>
              <a:t>: </a:t>
            </a:r>
            <a:r>
              <a:rPr lang="ko-KR" altLang="en-US" sz="2300" dirty="0"/>
              <a:t>좋아하는 친구에 대한 글을 읽고 이해할 수 있다</a:t>
            </a:r>
            <a:r>
              <a:rPr lang="en-US" altLang="ko-KR" sz="2300" dirty="0"/>
              <a:t>.</a:t>
            </a:r>
          </a:p>
          <a:p>
            <a:r>
              <a:rPr lang="ko-KR" altLang="en-US" sz="2300" dirty="0"/>
              <a:t>쓰기</a:t>
            </a:r>
            <a:r>
              <a:rPr lang="en-US" altLang="ko-KR" sz="2300" dirty="0"/>
              <a:t>: </a:t>
            </a:r>
            <a:r>
              <a:rPr lang="ko-KR" altLang="en-US" sz="2300" dirty="0"/>
              <a:t>선생님과 반 친구들에 대해 쓸 수 있다</a:t>
            </a:r>
            <a:r>
              <a:rPr lang="en-US" altLang="ko-KR" sz="23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3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4000" b="1" dirty="0"/>
              <a:t>학습 내용</a:t>
            </a:r>
            <a:endParaRPr lang="en-US" altLang="ko-KR" sz="4000" b="1" dirty="0"/>
          </a:p>
          <a:p>
            <a:pPr marL="0" indent="0">
              <a:buNone/>
            </a:pPr>
            <a:r>
              <a:rPr lang="en-US" altLang="ko-KR" sz="2300" dirty="0"/>
              <a:t>• </a:t>
            </a:r>
            <a:r>
              <a:rPr lang="ko-KR" altLang="en-US" sz="2300" dirty="0"/>
              <a:t>주제</a:t>
            </a:r>
            <a:r>
              <a:rPr lang="en-US" altLang="ko-KR" sz="2300" dirty="0"/>
              <a:t>: </a:t>
            </a:r>
            <a:r>
              <a:rPr lang="ko-KR" altLang="en-US" sz="2300" dirty="0"/>
              <a:t>친구 소개와 외모</a:t>
            </a:r>
          </a:p>
          <a:p>
            <a:pPr marL="0" indent="0">
              <a:buNone/>
            </a:pPr>
            <a:r>
              <a:rPr lang="en-US" altLang="ko-KR" sz="2300" dirty="0"/>
              <a:t>• </a:t>
            </a:r>
            <a:r>
              <a:rPr lang="ko-KR" altLang="en-US" sz="2300" dirty="0"/>
              <a:t>어휘</a:t>
            </a:r>
            <a:r>
              <a:rPr lang="en-US" altLang="ko-KR" sz="2300" dirty="0"/>
              <a:t>: </a:t>
            </a:r>
            <a:r>
              <a:rPr lang="ko-KR" altLang="en-US" sz="2300" dirty="0"/>
              <a:t>새 학기</a:t>
            </a:r>
            <a:r>
              <a:rPr lang="en-US" altLang="ko-KR" sz="2300" dirty="0"/>
              <a:t>, </a:t>
            </a:r>
            <a:r>
              <a:rPr lang="ko-KR" altLang="en-US" sz="2300" dirty="0"/>
              <a:t>외모</a:t>
            </a:r>
          </a:p>
          <a:p>
            <a:pPr marL="0" indent="0">
              <a:buNone/>
            </a:pPr>
            <a:r>
              <a:rPr lang="en-US" altLang="ko-KR" sz="2300" dirty="0"/>
              <a:t>• </a:t>
            </a:r>
            <a:r>
              <a:rPr lang="ko-KR" altLang="en-US" sz="2300" dirty="0"/>
              <a:t>문법</a:t>
            </a:r>
            <a:r>
              <a:rPr lang="en-US" altLang="ko-KR" sz="2300" dirty="0"/>
              <a:t>: -</a:t>
            </a:r>
            <a:r>
              <a:rPr lang="ko-KR" altLang="en-US" sz="2300" dirty="0"/>
              <a:t>는</a:t>
            </a:r>
            <a:r>
              <a:rPr lang="en-US" altLang="ko-KR" sz="2300" dirty="0"/>
              <a:t>, -(</a:t>
            </a:r>
            <a:r>
              <a:rPr lang="ko-KR" altLang="en-US" sz="2300" dirty="0"/>
              <a:t>으</a:t>
            </a:r>
            <a:r>
              <a:rPr lang="en-US" altLang="ko-KR" sz="2300" dirty="0"/>
              <a:t>)</a:t>
            </a:r>
            <a:r>
              <a:rPr lang="ko-KR" altLang="en-US" sz="2300" dirty="0"/>
              <a:t>러 가다</a:t>
            </a:r>
            <a:r>
              <a:rPr lang="en-US" altLang="ko-KR" sz="2300" dirty="0"/>
              <a:t>/</a:t>
            </a:r>
            <a:r>
              <a:rPr lang="ko-KR" altLang="en-US" sz="2300" dirty="0"/>
              <a:t>오다</a:t>
            </a:r>
            <a:r>
              <a:rPr lang="en-US" altLang="ko-KR" sz="2300" dirty="0"/>
              <a:t>, -</a:t>
            </a:r>
            <a:r>
              <a:rPr lang="ko-KR" altLang="en-US" sz="2300" dirty="0"/>
              <a:t>동안</a:t>
            </a:r>
            <a:r>
              <a:rPr lang="en-US" altLang="ko-KR" sz="2300" dirty="0"/>
              <a:t>, -</a:t>
            </a:r>
            <a:r>
              <a:rPr lang="ko-KR" altLang="en-US" sz="2300" dirty="0"/>
              <a:t>는데</a:t>
            </a:r>
            <a:r>
              <a:rPr lang="en-US" altLang="ko-KR" sz="2300" dirty="0"/>
              <a:t>/</a:t>
            </a:r>
            <a:r>
              <a:rPr lang="ko-KR" altLang="en-US" sz="2300" dirty="0"/>
              <a:t>은데</a:t>
            </a:r>
          </a:p>
          <a:p>
            <a:pPr marL="0" indent="0">
              <a:buNone/>
            </a:pPr>
            <a:r>
              <a:rPr lang="en-US" altLang="ko-KR" sz="2300" dirty="0"/>
              <a:t>• </a:t>
            </a:r>
            <a:r>
              <a:rPr lang="ko-KR" altLang="en-US" sz="2300" dirty="0"/>
              <a:t>문화</a:t>
            </a:r>
            <a:r>
              <a:rPr lang="en-US" altLang="ko-KR" sz="2300" dirty="0"/>
              <a:t>: </a:t>
            </a:r>
            <a:r>
              <a:rPr lang="ko-KR" altLang="en-US" sz="2300" dirty="0"/>
              <a:t>별명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1172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C4E78DA-40E4-4E6D-B030-F49D723A640E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 smtClean="0"/>
              <a:t>P. 16-17 </a:t>
            </a:r>
            <a:endParaRPr kumimoji="1" lang="ko-KR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AF3771D-55FF-4906-B007-481BF421A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135" y="750404"/>
            <a:ext cx="8573729" cy="535719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81BB79F8-EA69-4B12-BC49-3D7B825B4C74}"/>
              </a:ext>
            </a:extLst>
          </p:cNvPr>
          <p:cNvSpPr/>
          <p:nvPr/>
        </p:nvSpPr>
        <p:spPr>
          <a:xfrm>
            <a:off x="6864991" y="3139617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29CDA7B-51ED-4A46-8B05-1565A3C45216}"/>
              </a:ext>
            </a:extLst>
          </p:cNvPr>
          <p:cNvSpPr/>
          <p:nvPr/>
        </p:nvSpPr>
        <p:spPr>
          <a:xfrm>
            <a:off x="6874778" y="5338933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9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7D0B891-2710-4F0A-BD95-7905087D5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794" y="939248"/>
            <a:ext cx="8377084" cy="49795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01B4B39-2A28-4C08-AB07-BD3B8F071AC5}"/>
              </a:ext>
            </a:extLst>
          </p:cNvPr>
          <p:cNvSpPr txBox="1"/>
          <p:nvPr/>
        </p:nvSpPr>
        <p:spPr>
          <a:xfrm>
            <a:off x="150125" y="191069"/>
            <a:ext cx="225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 smtClean="0"/>
              <a:t>P. 16-17 </a:t>
            </a:r>
            <a:endParaRPr kumimoji="1"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FCC50CE6-2969-4528-B3B9-FC9F0A49186F}"/>
              </a:ext>
            </a:extLst>
          </p:cNvPr>
          <p:cNvSpPr/>
          <p:nvPr/>
        </p:nvSpPr>
        <p:spPr>
          <a:xfrm>
            <a:off x="2958202" y="2055183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728D8FB8-C720-4036-83CB-18A7DBD5149B}"/>
              </a:ext>
            </a:extLst>
          </p:cNvPr>
          <p:cNvSpPr/>
          <p:nvPr/>
        </p:nvSpPr>
        <p:spPr>
          <a:xfrm>
            <a:off x="5358854" y="3264597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8921B61-C456-4FBE-90F3-13EFBA1503AF}"/>
              </a:ext>
            </a:extLst>
          </p:cNvPr>
          <p:cNvSpPr/>
          <p:nvPr/>
        </p:nvSpPr>
        <p:spPr>
          <a:xfrm>
            <a:off x="5358854" y="4975953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2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01B4B39-2A28-4C08-AB07-BD3B8F071AC5}"/>
              </a:ext>
            </a:extLst>
          </p:cNvPr>
          <p:cNvSpPr txBox="1"/>
          <p:nvPr/>
        </p:nvSpPr>
        <p:spPr>
          <a:xfrm>
            <a:off x="150125" y="191069"/>
            <a:ext cx="225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 smtClean="0"/>
              <a:t>P. 16-17 </a:t>
            </a:r>
            <a:endParaRPr kumimoji="1" lang="ko-KR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BBA392C-8640-4B5D-8269-7AE8973C8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5" y="731894"/>
            <a:ext cx="6280275" cy="4871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088C319-F452-4AD2-9B58-FB5201306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214" y="810996"/>
            <a:ext cx="6727943" cy="418884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B86ABD56-9664-45EE-B286-FD2C5DE06200}"/>
              </a:ext>
            </a:extLst>
          </p:cNvPr>
          <p:cNvSpPr/>
          <p:nvPr/>
        </p:nvSpPr>
        <p:spPr>
          <a:xfrm>
            <a:off x="775975" y="2520229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32A5DA3-4A20-4723-947A-49C65C5693B8}"/>
              </a:ext>
            </a:extLst>
          </p:cNvPr>
          <p:cNvSpPr/>
          <p:nvPr/>
        </p:nvSpPr>
        <p:spPr>
          <a:xfrm>
            <a:off x="778460" y="5244401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CBB1B169-F28B-4C04-B24B-20F07F65D4BD}"/>
              </a:ext>
            </a:extLst>
          </p:cNvPr>
          <p:cNvSpPr/>
          <p:nvPr/>
        </p:nvSpPr>
        <p:spPr>
          <a:xfrm>
            <a:off x="9578832" y="3588428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B0C37E3-4516-4648-8182-653287D28160}"/>
              </a:ext>
            </a:extLst>
          </p:cNvPr>
          <p:cNvSpPr/>
          <p:nvPr/>
        </p:nvSpPr>
        <p:spPr>
          <a:xfrm>
            <a:off x="5854116" y="4527996"/>
            <a:ext cx="306160" cy="306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4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https://images.app.goo.gl/d3dzrc1XX66Ba89B8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57942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671ABAD-2CBC-4C53-9F4E-F69D6F417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210" y="0"/>
            <a:ext cx="7277579" cy="609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9183AE-6098-4847-B764-C9C196D7EB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640" y="958882"/>
            <a:ext cx="8900719" cy="4561996"/>
          </a:xfrm>
          <a:prstGeom prst="rect">
            <a:avLst/>
          </a:prstGeom>
        </p:spPr>
      </p:pic>
      <p:pic>
        <p:nvPicPr>
          <p:cNvPr id="6" name="Track 007">
            <a:hlinkClick r:id="" action="ppaction://media"/>
            <a:extLst>
              <a:ext uri="{FF2B5EF4-FFF2-40B4-BE49-F238E27FC236}">
                <a16:creationId xmlns:a16="http://schemas.microsoft.com/office/drawing/2014/main" xmlns="" id="{B8A74D0B-9E41-46E9-9F84-8818B5903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559" y="10323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5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FF13C0C-CF97-4D6B-917E-31AF895CD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228050" cy="10609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38CB0CC-31A5-4815-B934-F7C14B97F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455" y="1060977"/>
            <a:ext cx="7399089" cy="49784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2A167F-B00D-4646-9D97-7BEE84A385EB}"/>
              </a:ext>
            </a:extLst>
          </p:cNvPr>
          <p:cNvSpPr txBox="1"/>
          <p:nvPr/>
        </p:nvSpPr>
        <p:spPr>
          <a:xfrm>
            <a:off x="5637402" y="2818701"/>
            <a:ext cx="2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짝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5B9DCB7-D3D5-4D38-BDC5-417F93270355}"/>
              </a:ext>
            </a:extLst>
          </p:cNvPr>
          <p:cNvSpPr txBox="1"/>
          <p:nvPr/>
        </p:nvSpPr>
        <p:spPr>
          <a:xfrm>
            <a:off x="5496187" y="4137869"/>
            <a:ext cx="2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담임 선생님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712803-244B-4A41-B260-C7092745FA7C}"/>
              </a:ext>
            </a:extLst>
          </p:cNvPr>
          <p:cNvSpPr txBox="1"/>
          <p:nvPr/>
        </p:nvSpPr>
        <p:spPr>
          <a:xfrm>
            <a:off x="6093204" y="5162028"/>
            <a:ext cx="2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같은 반 친구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67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FF13C0C-CF97-4D6B-917E-31AF895CD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228050" cy="10609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793DB19-FFBD-4BBA-BB2B-5B44C37C0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3116" y="1060977"/>
            <a:ext cx="7625767" cy="51125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37FD9FF-6854-47FB-8A82-088A8FC3AE7E}"/>
              </a:ext>
            </a:extLst>
          </p:cNvPr>
          <p:cNvSpPr txBox="1"/>
          <p:nvPr/>
        </p:nvSpPr>
        <p:spPr>
          <a:xfrm>
            <a:off x="5740866" y="3020522"/>
            <a:ext cx="2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귀여워요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FABDDFD-42C4-4073-99FE-2B469B7E64B4}"/>
              </a:ext>
            </a:extLst>
          </p:cNvPr>
          <p:cNvSpPr txBox="1"/>
          <p:nvPr/>
        </p:nvSpPr>
        <p:spPr>
          <a:xfrm>
            <a:off x="5364759" y="4213158"/>
            <a:ext cx="2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키가 커요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3E34C7C-E893-45D9-851C-F88DC0CD90A1}"/>
              </a:ext>
            </a:extLst>
          </p:cNvPr>
          <p:cNvSpPr txBox="1"/>
          <p:nvPr/>
        </p:nvSpPr>
        <p:spPr>
          <a:xfrm>
            <a:off x="5517159" y="5439350"/>
            <a:ext cx="2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머리가 짧아요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08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1840C7-0C9F-4232-81DE-8FD51044C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576" y="681037"/>
            <a:ext cx="10056223" cy="1009651"/>
          </a:xfrm>
        </p:spPr>
        <p:txBody>
          <a:bodyPr/>
          <a:lstStyle/>
          <a:p>
            <a:r>
              <a:rPr lang="en-US" sz="4000" b="1" dirty="0">
                <a:solidFill>
                  <a:srgbClr val="C00000"/>
                </a:solidFill>
              </a:rPr>
              <a:t>-(</a:t>
            </a:r>
            <a:r>
              <a:rPr lang="ko-KR" altLang="en-US" sz="4000" b="1" dirty="0">
                <a:solidFill>
                  <a:srgbClr val="C00000"/>
                </a:solidFill>
              </a:rPr>
              <a:t>으</a:t>
            </a:r>
            <a:r>
              <a:rPr lang="en-US" altLang="ko-KR" sz="4000" b="1" dirty="0">
                <a:solidFill>
                  <a:srgbClr val="C00000"/>
                </a:solidFill>
              </a:rPr>
              <a:t>)</a:t>
            </a:r>
            <a:r>
              <a:rPr lang="ko-KR" altLang="en-US" sz="4000" b="1" dirty="0">
                <a:solidFill>
                  <a:srgbClr val="C00000"/>
                </a:solidFill>
              </a:rPr>
              <a:t>러 가다</a:t>
            </a:r>
            <a:r>
              <a:rPr lang="en-US" altLang="ko-KR" sz="4000" b="1" dirty="0">
                <a:solidFill>
                  <a:srgbClr val="C00000"/>
                </a:solidFill>
              </a:rPr>
              <a:t>/</a:t>
            </a:r>
            <a:r>
              <a:rPr lang="ko-KR" altLang="en-US" sz="4000" b="1" dirty="0">
                <a:solidFill>
                  <a:srgbClr val="C00000"/>
                </a:solidFill>
              </a:rPr>
              <a:t>오다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2000" dirty="0" smtClean="0"/>
              <a:t>Attached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to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a verb.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Used to</a:t>
            </a:r>
            <a:r>
              <a:rPr lang="ko-KR" altLang="en-US" sz="2000" dirty="0"/>
              <a:t> </a:t>
            </a:r>
            <a:r>
              <a:rPr lang="en-US" altLang="ko-KR" sz="2000" dirty="0"/>
              <a:t>indicate</a:t>
            </a:r>
            <a:r>
              <a:rPr lang="ko-KR" altLang="en-US" sz="2000" dirty="0"/>
              <a:t> </a:t>
            </a:r>
            <a:r>
              <a:rPr lang="en-US" altLang="ko-KR" sz="2000" dirty="0"/>
              <a:t>the</a:t>
            </a:r>
            <a:r>
              <a:rPr lang="ko-KR" altLang="en-US" sz="2000" dirty="0"/>
              <a:t> </a:t>
            </a:r>
            <a:r>
              <a:rPr lang="en-US" altLang="ko-KR" sz="2000" dirty="0"/>
              <a:t>purpose of coming or </a:t>
            </a:r>
            <a:r>
              <a:rPr lang="en-US" altLang="ko-KR" sz="2000" dirty="0" smtClean="0"/>
              <a:t>going.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CF5BEC7-BB5A-4347-9369-FDB2CEEAB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7486" y="1779233"/>
            <a:ext cx="6528619" cy="1868557"/>
          </a:xfrm>
          <a:prstGeom prst="rect">
            <a:avLst/>
          </a:prstGeom>
        </p:spPr>
      </p:pic>
      <p:pic>
        <p:nvPicPr>
          <p:cNvPr id="2052" name="Picture 4" descr="Cine GIFs | Tenor">
            <a:extLst>
              <a:ext uri="{FF2B5EF4-FFF2-40B4-BE49-F238E27FC236}">
                <a16:creationId xmlns:a16="http://schemas.microsoft.com/office/drawing/2014/main" xmlns="" id="{F3ABB02D-2B86-4439-A4D3-BD0992CA77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490" y="3757205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996F385-4A3F-41F9-A329-28FD6B81C152}"/>
              </a:ext>
            </a:extLst>
          </p:cNvPr>
          <p:cNvSpPr txBox="1"/>
          <p:nvPr/>
        </p:nvSpPr>
        <p:spPr>
          <a:xfrm>
            <a:off x="5695478" y="4945055"/>
            <a:ext cx="4645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영화를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보러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극장에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가요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F0502020204030204"/>
                <a:ea typeface="+mn-ea"/>
                <a:cs typeface="+mn-cs"/>
              </a:rPr>
              <a:t>Go to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+mn-ea"/>
                <a:cs typeface="+mn-cs"/>
              </a:rPr>
              <a:t>the theaters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 panose="020F0502020204030204"/>
                <a:ea typeface="+mn-ea"/>
                <a:cs typeface="+mn-cs"/>
              </a:rPr>
              <a:t>to watch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+mn-ea"/>
                <a:cs typeface="+mn-cs"/>
              </a:rPr>
              <a:t>a movie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8AAD7A-F2FE-455B-8265-9DA59EBFB80D}"/>
              </a:ext>
            </a:extLst>
          </p:cNvPr>
          <p:cNvSpPr txBox="1"/>
          <p:nvPr/>
        </p:nvSpPr>
        <p:spPr>
          <a:xfrm>
            <a:off x="5695478" y="4001045"/>
            <a:ext cx="3729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지금 영화를 보고 싶어요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그래서 극장에 가요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96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FF13C0C-CF97-4D6B-917E-31AF895CD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228050" cy="10609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08507A9-6B5D-444C-BC19-557204F48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875" y="1060977"/>
            <a:ext cx="7430249" cy="51233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C49D938-DCA9-42BA-BFF4-B494C9031CF2}"/>
              </a:ext>
            </a:extLst>
          </p:cNvPr>
          <p:cNvSpPr txBox="1"/>
          <p:nvPr/>
        </p:nvSpPr>
        <p:spPr>
          <a:xfrm>
            <a:off x="5332601" y="4021611"/>
            <a:ext cx="2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장을 보러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2A6AAB4-270D-4869-92C9-01FC7870EB10}"/>
              </a:ext>
            </a:extLst>
          </p:cNvPr>
          <p:cNvSpPr txBox="1"/>
          <p:nvPr/>
        </p:nvSpPr>
        <p:spPr>
          <a:xfrm>
            <a:off x="5359166" y="5365249"/>
            <a:ext cx="2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수영하러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36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5767A0D-A60B-4E41-ACDF-8F35B39CE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172" y="95478"/>
            <a:ext cx="4093828" cy="6498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7E94413-8A84-49DE-A4D2-B7D4EEC38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71706" cy="5814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BB30AF-F2BA-4091-94C6-CE01D2164169}"/>
              </a:ext>
            </a:extLst>
          </p:cNvPr>
          <p:cNvSpPr txBox="1"/>
          <p:nvPr/>
        </p:nvSpPr>
        <p:spPr>
          <a:xfrm>
            <a:off x="1190177" y="747108"/>
            <a:ext cx="9852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C00000"/>
                </a:solidFill>
              </a:rPr>
              <a:t>-</a:t>
            </a:r>
            <a:r>
              <a:rPr lang="ko-KR" altLang="en-US" sz="3600" b="1" dirty="0" smtClean="0">
                <a:solidFill>
                  <a:srgbClr val="C00000"/>
                </a:solidFill>
              </a:rPr>
              <a:t>는데</a:t>
            </a:r>
            <a:r>
              <a:rPr lang="en-US" altLang="ko-KR" sz="3600" b="1" dirty="0" smtClean="0">
                <a:solidFill>
                  <a:srgbClr val="C00000"/>
                </a:solidFill>
              </a:rPr>
              <a:t>/-(</a:t>
            </a:r>
            <a:r>
              <a:rPr lang="ko-KR" altLang="en-US" sz="3600" b="1" dirty="0" smtClean="0">
                <a:solidFill>
                  <a:srgbClr val="C00000"/>
                </a:solidFill>
              </a:rPr>
              <a:t>으</a:t>
            </a:r>
            <a:r>
              <a:rPr lang="en-US" altLang="ko-KR" sz="3600" b="1" dirty="0" smtClean="0">
                <a:solidFill>
                  <a:srgbClr val="C00000"/>
                </a:solidFill>
              </a:rPr>
              <a:t>)</a:t>
            </a:r>
            <a:r>
              <a:rPr lang="ko-KR" altLang="en-US" sz="3600" b="1" dirty="0" smtClean="0">
                <a:solidFill>
                  <a:srgbClr val="C00000"/>
                </a:solidFill>
              </a:rPr>
              <a:t>ㄴ데</a:t>
            </a:r>
            <a:endParaRPr lang="en-US" altLang="ko-KR" sz="3600" b="1" dirty="0">
              <a:solidFill>
                <a:srgbClr val="C00000"/>
              </a:solidFill>
            </a:endParaRPr>
          </a:p>
          <a:p>
            <a:r>
              <a:rPr lang="en-US" sz="2000" dirty="0" smtClean="0"/>
              <a:t>A </a:t>
            </a:r>
            <a:r>
              <a:rPr lang="ko-KR" altLang="en-US" sz="2000" dirty="0"/>
              <a:t>는데</a:t>
            </a:r>
            <a:r>
              <a:rPr lang="en-US" altLang="ko-KR" sz="2000" dirty="0"/>
              <a:t>/</a:t>
            </a:r>
            <a:r>
              <a:rPr lang="ko-KR" altLang="en-US" sz="2000" dirty="0"/>
              <a:t>은데 </a:t>
            </a:r>
            <a:r>
              <a:rPr lang="en-US" sz="2000" dirty="0" smtClean="0"/>
              <a:t>B</a:t>
            </a:r>
            <a:endParaRPr lang="en-US" sz="2000" dirty="0"/>
          </a:p>
          <a:p>
            <a:r>
              <a:rPr lang="en-US" sz="2000" dirty="0" smtClean="0"/>
              <a:t>(Attached to a verb or an adjective) A </a:t>
            </a:r>
            <a:r>
              <a:rPr lang="en-US" sz="2000" dirty="0"/>
              <a:t>is the background for B, and B is usually a question, request, or a comparison.</a:t>
            </a:r>
            <a:endParaRPr lang="en-US" sz="4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17069BA-6030-4E75-8251-FF3ED50A8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40" y="2530988"/>
            <a:ext cx="6733540" cy="1571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E7DF5F-579F-4645-8C30-3582E6A5BE5E}"/>
              </a:ext>
            </a:extLst>
          </p:cNvPr>
          <p:cNvSpPr txBox="1"/>
          <p:nvPr/>
        </p:nvSpPr>
        <p:spPr>
          <a:xfrm>
            <a:off x="2719059" y="3448314"/>
            <a:ext cx="4303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go to school today </a:t>
            </a:r>
            <a:r>
              <a:rPr lang="en-US" dirty="0">
                <a:solidFill>
                  <a:srgbClr val="FF0000"/>
                </a:solidFill>
              </a:rPr>
              <a:t>but</a:t>
            </a:r>
            <a:r>
              <a:rPr lang="en-US" dirty="0"/>
              <a:t> not </a:t>
            </a:r>
            <a:r>
              <a:rPr lang="en-US" dirty="0" smtClean="0"/>
              <a:t>tomorrow.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F92DC7A-1168-4667-8C2E-8295D9A94F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98" y="4191307"/>
            <a:ext cx="5631421" cy="16073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D0CE362-6B99-440B-98FF-ED7CF3E39B61}"/>
              </a:ext>
            </a:extLst>
          </p:cNvPr>
          <p:cNvSpPr txBox="1"/>
          <p:nvPr/>
        </p:nvSpPr>
        <p:spPr>
          <a:xfrm>
            <a:off x="2851364" y="5210430"/>
            <a:ext cx="3942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am tall </a:t>
            </a:r>
            <a:r>
              <a:rPr lang="en-US" dirty="0">
                <a:solidFill>
                  <a:srgbClr val="FF0000"/>
                </a:solidFill>
              </a:rPr>
              <a:t>but</a:t>
            </a:r>
            <a:r>
              <a:rPr lang="en-US" dirty="0"/>
              <a:t> my little sister is short.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D032D54-E7DE-423E-AD68-FD7088271286}"/>
              </a:ext>
            </a:extLst>
          </p:cNvPr>
          <p:cNvSpPr txBox="1"/>
          <p:nvPr/>
        </p:nvSpPr>
        <p:spPr>
          <a:xfrm>
            <a:off x="3735637" y="2690429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7030A0"/>
                </a:solidFill>
              </a:rPr>
              <a:t>가다 </a:t>
            </a:r>
            <a:r>
              <a:rPr lang="en-US" altLang="ko-KR" b="1" dirty="0">
                <a:solidFill>
                  <a:srgbClr val="7030A0"/>
                </a:solidFill>
              </a:rPr>
              <a:t>+ -</a:t>
            </a:r>
            <a:r>
              <a:rPr lang="ko-KR" altLang="en-US" b="1" dirty="0">
                <a:solidFill>
                  <a:srgbClr val="7030A0"/>
                </a:solidFill>
              </a:rPr>
              <a:t>는데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6E0891-9495-416E-92D0-9FA4879CCBB5}"/>
              </a:ext>
            </a:extLst>
          </p:cNvPr>
          <p:cNvSpPr txBox="1"/>
          <p:nvPr/>
        </p:nvSpPr>
        <p:spPr>
          <a:xfrm>
            <a:off x="3377032" y="4467437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7030A0"/>
                </a:solidFill>
              </a:rPr>
              <a:t>크다 </a:t>
            </a:r>
            <a:r>
              <a:rPr lang="en-US" altLang="ko-KR" b="1" dirty="0">
                <a:solidFill>
                  <a:srgbClr val="7030A0"/>
                </a:solidFill>
              </a:rPr>
              <a:t>+ </a:t>
            </a:r>
            <a:r>
              <a:rPr lang="en-US" altLang="ko-KR" b="1" dirty="0" smtClean="0">
                <a:solidFill>
                  <a:srgbClr val="7030A0"/>
                </a:solidFill>
              </a:rPr>
              <a:t>-</a:t>
            </a:r>
            <a:r>
              <a:rPr lang="ko-KR" altLang="en-US" b="1" dirty="0">
                <a:solidFill>
                  <a:srgbClr val="7030A0"/>
                </a:solidFill>
              </a:rPr>
              <a:t>ㄴ</a:t>
            </a:r>
            <a:r>
              <a:rPr lang="ko-KR" altLang="en-US" b="1" dirty="0" smtClean="0">
                <a:solidFill>
                  <a:srgbClr val="7030A0"/>
                </a:solidFill>
              </a:rPr>
              <a:t>데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9580" t="44741" r="21358" b="23407"/>
          <a:stretch/>
        </p:blipFill>
        <p:spPr>
          <a:xfrm>
            <a:off x="7022417" y="3316700"/>
            <a:ext cx="5057823" cy="18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3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3958</TotalTime>
  <Words>306</Words>
  <Application>Microsoft Office PowerPoint</Application>
  <PresentationFormat>Widescreen</PresentationFormat>
  <Paragraphs>53</Paragraphs>
  <Slides>23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-(으)러 가다/오다 Attached to a verb. Used to indicate the purpose of coming or going.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[책 토론] 자린고비</vt:lpstr>
      <vt:lpstr>Homework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Jeehaeh Do</dc:creator>
  <cp:lastModifiedBy>Seunghee Back</cp:lastModifiedBy>
  <cp:revision>49</cp:revision>
  <dcterms:created xsi:type="dcterms:W3CDTF">2020-06-11T04:48:14Z</dcterms:created>
  <dcterms:modified xsi:type="dcterms:W3CDTF">2020-06-23T21:19:46Z</dcterms:modified>
</cp:coreProperties>
</file>